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9144000"/>
  <p:notesSz cx="7010400" cy="9296400"/>
  <p:embeddedFontLst>
    <p:embeddedFont>
      <p:font typeface="Roboto"/>
      <p:regular r:id="rId20"/>
      <p:bold r:id="rId21"/>
      <p:italic r:id="rId22"/>
      <p:boldItalic r:id="rId23"/>
    </p:embeddedFont>
    <p:embeddedFont>
      <p:font typeface="Tahoma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Tahoma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Tahom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7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loud.google.com/blog/products/gcp/the-five-phases-of-migrating-to-google-cloud-platform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5194772cb0_0_12:notes"/>
          <p:cNvSpPr/>
          <p:nvPr>
            <p:ph idx="2" type="sldImg"/>
          </p:nvPr>
        </p:nvSpPr>
        <p:spPr>
          <a:xfrm>
            <a:off x="1182688" y="698500"/>
            <a:ext cx="4644900" cy="348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g5194772cb0_0_1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" name="Google Shape;50;g5194772cb0_0_12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061b4cce5_1_14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061b4cce5_1_14:notes"/>
          <p:cNvSpPr txBox="1"/>
          <p:nvPr>
            <p:ph idx="1" type="body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7061b4cce5_1_14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db1f460ce_0_7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db1f460ce_0_7:notes"/>
          <p:cNvSpPr txBox="1"/>
          <p:nvPr>
            <p:ph idx="1" type="body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5db1f460ce_0_7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061b4cce5_1_7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061b4cce5_1_7:notes"/>
          <p:cNvSpPr txBox="1"/>
          <p:nvPr>
            <p:ph idx="1" type="body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7061b4cce5_1_7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061b4cce5_1_0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061b4cce5_1_0:notes"/>
          <p:cNvSpPr txBox="1"/>
          <p:nvPr>
            <p:ph idx="1" type="body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7061b4cce5_1_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bc085bfa_0_0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bc085bfa_0_0:notes"/>
          <p:cNvSpPr txBox="1"/>
          <p:nvPr>
            <p:ph idx="1" type="body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60bc085bfa_0_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194772cb0_0_30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194772cb0_0_30:notes"/>
          <p:cNvSpPr txBox="1"/>
          <p:nvPr>
            <p:ph idx="1" type="body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image from: </a:t>
            </a:r>
            <a:r>
              <a:rPr lang="en-US" sz="1100" u="sng">
                <a:solidFill>
                  <a:schemeClr val="hlink"/>
                </a:solidFill>
                <a:hlinkClick r:id="rId2"/>
              </a:rPr>
              <a:t>https://cloud.google.com/blog/products/gcp/the-five-phases-of-migrating-to-google-cloud-platform</a:t>
            </a:r>
            <a:endParaRPr/>
          </a:p>
        </p:txBody>
      </p:sp>
      <p:sp>
        <p:nvSpPr>
          <p:cNvPr id="176" name="Google Shape;176;g5194772cb0_0_3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63114d653d_1_0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63114d653d_1_0:notes"/>
          <p:cNvSpPr txBox="1"/>
          <p:nvPr>
            <p:ph idx="1" type="body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DevOps</a:t>
            </a: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(development and operations) is an enterprise software development phrase used to </a:t>
            </a:r>
            <a:r>
              <a:rPr b="1" lang="en-US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 type of agile relationship between development and IT operations. The goal of </a:t>
            </a:r>
            <a:r>
              <a:rPr b="1" lang="en-US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DevOps</a:t>
            </a: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to change and improve the relationship by advocating better communication and collaboration between these two business units.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DevOps works</a:t>
            </a: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by extending the lean-agile mindset to operations with a focus on automation so as to drive faster deployment.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g63114d653d_1_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db1f460ce_0_1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db1f460ce_0_1:notes"/>
          <p:cNvSpPr txBox="1"/>
          <p:nvPr>
            <p:ph idx="1" type="body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5db1f460ce_0_1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0bc085bfa_0_7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0bc085bfa_0_7:notes"/>
          <p:cNvSpPr txBox="1"/>
          <p:nvPr>
            <p:ph idx="1" type="body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60bc085bfa_0_7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0bc085bfa_1_0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0bc085bfa_1_0:notes"/>
          <p:cNvSpPr txBox="1"/>
          <p:nvPr>
            <p:ph idx="1" type="body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60bc085bfa_1_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0bc085bfa_1_8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0bc085bfa_1_8:notes"/>
          <p:cNvSpPr txBox="1"/>
          <p:nvPr>
            <p:ph idx="1" type="body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60bc085bfa_1_8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0bc085bfa_1_14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0bc085bfa_1_14:notes"/>
          <p:cNvSpPr txBox="1"/>
          <p:nvPr>
            <p:ph idx="1" type="body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60bc085bfa_1_14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0bc085bfa_1_20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0bc085bfa_1_20:notes"/>
          <p:cNvSpPr txBox="1"/>
          <p:nvPr>
            <p:ph idx="1" type="body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60bc085bfa_1_2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3114d653d_1_13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3114d653d_1_13:notes"/>
          <p:cNvSpPr txBox="1"/>
          <p:nvPr>
            <p:ph idx="1" type="body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63114d653d_1_13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4800600" y="5562605"/>
            <a:ext cx="4038600" cy="748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400"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4800603" y="6425646"/>
            <a:ext cx="1232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6311155" y="6425646"/>
            <a:ext cx="26176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1" name="Google Shape;21;p2"/>
          <p:cNvSpPr/>
          <p:nvPr/>
        </p:nvSpPr>
        <p:spPr>
          <a:xfrm>
            <a:off x="282577" y="228600"/>
            <a:ext cx="4235450" cy="4187952"/>
          </a:xfrm>
          <a:prstGeom prst="rect">
            <a:avLst/>
          </a:prstGeom>
          <a:solidFill>
            <a:srgbClr val="006F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rgbClr val="006F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rgbClr val="5395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424894" y="174817"/>
            <a:ext cx="41330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1C5B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282575" y="6633446"/>
            <a:ext cx="1310772" cy="12577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NM_green_3line_L.pdf" id="26" name="Google Shape;26;p2"/>
          <p:cNvPicPr preferRelativeResize="0"/>
          <p:nvPr/>
        </p:nvPicPr>
        <p:blipFill rotWithShape="1">
          <a:blip r:embed="rId2">
            <a:alphaModFix/>
          </a:blip>
          <a:srcRect b="71539" l="0" r="54228" t="0"/>
          <a:stretch/>
        </p:blipFill>
        <p:spPr>
          <a:xfrm>
            <a:off x="1593347" y="6189419"/>
            <a:ext cx="1433632" cy="668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ite.png" id="27" name="Google Shape;27;p2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5463593" y="0"/>
            <a:ext cx="3680409" cy="37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"/>
          <p:cNvSpPr/>
          <p:nvPr/>
        </p:nvSpPr>
        <p:spPr>
          <a:xfrm>
            <a:off x="4620032" y="228600"/>
            <a:ext cx="2057400" cy="20391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6798082" y="2377440"/>
            <a:ext cx="2057400" cy="203911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4620032" y="2377440"/>
            <a:ext cx="2057400" cy="2039112"/>
          </a:xfrm>
          <a:prstGeom prst="rect">
            <a:avLst/>
          </a:prstGeom>
          <a:blipFill rotWithShape="1">
            <a:blip r:embed="rId6">
              <a:alphaModFix amt="7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31;p2"/>
          <p:cNvSpPr txBox="1"/>
          <p:nvPr>
            <p:ph type="ctrTitle"/>
          </p:nvPr>
        </p:nvSpPr>
        <p:spPr>
          <a:xfrm>
            <a:off x="365622" y="1351128"/>
            <a:ext cx="4038600" cy="28822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" name="Google Shape;32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867" y="6287845"/>
            <a:ext cx="1371600" cy="50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ullets">
  <p:cSld name="Title and Bulle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/>
          <p:nvPr/>
        </p:nvSpPr>
        <p:spPr>
          <a:xfrm>
            <a:off x="8166847" y="282574"/>
            <a:ext cx="685800" cy="1057496"/>
          </a:xfrm>
          <a:prstGeom prst="rect">
            <a:avLst/>
          </a:prstGeom>
          <a:solidFill>
            <a:srgbClr val="006F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223188" y="228600"/>
            <a:ext cx="26090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8178793" y="282574"/>
            <a:ext cx="6738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"/>
          <p:cNvSpPr txBox="1"/>
          <p:nvPr>
            <p:ph type="title"/>
          </p:nvPr>
        </p:nvSpPr>
        <p:spPr>
          <a:xfrm>
            <a:off x="498476" y="153008"/>
            <a:ext cx="7556313" cy="1116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F4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" type="body"/>
          </p:nvPr>
        </p:nvSpPr>
        <p:spPr>
          <a:xfrm>
            <a:off x="498476" y="1340070"/>
            <a:ext cx="7556313" cy="4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3375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50"/>
              <a:buChar char="■"/>
              <a:defRPr>
                <a:solidFill>
                  <a:schemeClr val="dk1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■"/>
              <a:defRPr>
                <a:solidFill>
                  <a:schemeClr val="dk1"/>
                </a:solidFill>
              </a:defRPr>
            </a:lvl2pPr>
            <a:lvl3pPr indent="-314325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■"/>
              <a:defRPr>
                <a:solidFill>
                  <a:schemeClr val="dk1"/>
                </a:solidFill>
              </a:defRPr>
            </a:lvl3pPr>
            <a:lvl4pPr indent="-314325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■"/>
              <a:defRPr>
                <a:solidFill>
                  <a:schemeClr val="dk1"/>
                </a:solidFill>
              </a:defRPr>
            </a:lvl4pPr>
            <a:lvl5pPr indent="-314325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■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, Alt.">
  <p:cSld name="3_Title and Content, Alt.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/>
        </p:nvSpPr>
        <p:spPr>
          <a:xfrm>
            <a:off x="8166846" y="282574"/>
            <a:ext cx="685799" cy="846980"/>
          </a:xfrm>
          <a:prstGeom prst="rect">
            <a:avLst/>
          </a:prstGeom>
          <a:solidFill>
            <a:srgbClr val="006F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" name="Google Shape;41;p4"/>
          <p:cNvSpPr txBox="1"/>
          <p:nvPr>
            <p:ph type="title"/>
          </p:nvPr>
        </p:nvSpPr>
        <p:spPr>
          <a:xfrm>
            <a:off x="498474" y="134470"/>
            <a:ext cx="7556312" cy="99508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F4B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6F4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498474" y="1981200"/>
            <a:ext cx="7556312" cy="4144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93A13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3A13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3A13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0" type="dt"/>
          </p:nvPr>
        </p:nvSpPr>
        <p:spPr>
          <a:xfrm>
            <a:off x="6795246" y="642358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hlink"/>
              </a:buClr>
              <a:buSzPts val="1210"/>
              <a:buFont typeface="Noto Sans Symbols"/>
              <a:buChar char="•"/>
              <a:defRPr b="0" i="0" sz="11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•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•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•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•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4" name="Google Shape;44;p4"/>
          <p:cNvSpPr txBox="1"/>
          <p:nvPr/>
        </p:nvSpPr>
        <p:spPr>
          <a:xfrm>
            <a:off x="223185" y="228600"/>
            <a:ext cx="260908" cy="110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Noto Sans Symbols"/>
              <a:buNone/>
            </a:pPr>
            <a:r>
              <a:rPr b="1" i="0" lang="en-US" sz="36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>
            <p:ph idx="2" type="body"/>
          </p:nvPr>
        </p:nvSpPr>
        <p:spPr>
          <a:xfrm>
            <a:off x="498518" y="1129553"/>
            <a:ext cx="7558959" cy="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93A13"/>
              </a:buClr>
              <a:buSzPts val="1800"/>
              <a:buFont typeface="Noto Sans Symbols"/>
              <a:buNone/>
              <a:defRPr b="0" i="0" sz="2400" u="none" cap="none" strike="noStrike">
                <a:solidFill>
                  <a:srgbClr val="493A1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Noto Sans Symbols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3A13"/>
              </a:buClr>
              <a:buSzPts val="750"/>
              <a:buFont typeface="Noto Sans Symbols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3A13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6" name="Google Shape;46;p4"/>
          <p:cNvSpPr txBox="1"/>
          <p:nvPr/>
        </p:nvSpPr>
        <p:spPr>
          <a:xfrm>
            <a:off x="8178792" y="282573"/>
            <a:ext cx="6738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Noto Sans Symbol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8166847" y="282574"/>
            <a:ext cx="685800" cy="1057496"/>
          </a:xfrm>
          <a:prstGeom prst="rect">
            <a:avLst/>
          </a:prstGeom>
          <a:solidFill>
            <a:srgbClr val="006F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98476" y="282574"/>
            <a:ext cx="7556313" cy="800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F4B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6F4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98476" y="1340070"/>
            <a:ext cx="7556313" cy="4840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337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93A13"/>
              </a:buClr>
              <a:buSzPts val="1650"/>
              <a:buFont typeface="Noto Sans Symbols"/>
              <a:buChar char="■"/>
              <a:defRPr b="0" i="0" sz="22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93A13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93A13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descr="TNM_green_1line_L.pdf" id="13" name="Google Shape;13;p1"/>
          <p:cNvPicPr preferRelativeResize="0"/>
          <p:nvPr/>
        </p:nvPicPr>
        <p:blipFill rotWithShape="1">
          <a:blip r:embed="rId1">
            <a:alphaModFix/>
          </a:blip>
          <a:srcRect b="73347" l="0" r="0" t="0"/>
          <a:stretch/>
        </p:blipFill>
        <p:spPr>
          <a:xfrm>
            <a:off x="1108436" y="6375875"/>
            <a:ext cx="2380738" cy="47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223188" y="228600"/>
            <a:ext cx="26090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8166847" y="282574"/>
            <a:ext cx="685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1478" y="6441771"/>
            <a:ext cx="863600" cy="31885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ngtoc.usgs.gov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ws.amazon.com/cdk/" TargetMode="External"/><Relationship Id="rId4" Type="http://schemas.openxmlformats.org/officeDocument/2006/relationships/hyperlink" Target="https://github.com/aws-samples/aws-cdk-example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terraform.io/" TargetMode="External"/><Relationship Id="rId4" Type="http://schemas.openxmlformats.org/officeDocument/2006/relationships/hyperlink" Target="https://docs.aws.amazon.com/cdk/api/latest/docs/aws-construct-library.html" TargetMode="External"/><Relationship Id="rId10" Type="http://schemas.openxmlformats.org/officeDocument/2006/relationships/image" Target="../media/image10.png"/><Relationship Id="rId9" Type="http://schemas.openxmlformats.org/officeDocument/2006/relationships/image" Target="../media/image16.png"/><Relationship Id="rId5" Type="http://schemas.openxmlformats.org/officeDocument/2006/relationships/hyperlink" Target="https://www.packer.io/" TargetMode="External"/><Relationship Id="rId6" Type="http://schemas.openxmlformats.org/officeDocument/2006/relationships/hyperlink" Target="https://www.pulumi.com/" TargetMode="External"/><Relationship Id="rId7" Type="http://schemas.openxmlformats.org/officeDocument/2006/relationships/image" Target="../media/image18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3499945" y="5541264"/>
            <a:ext cx="53394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n-US" sz="1800">
                <a:solidFill>
                  <a:srgbClr val="3F3F3F"/>
                </a:solidFill>
              </a:rPr>
              <a:t>October</a:t>
            </a: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2019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</a:pPr>
            <a:r>
              <a:rPr b="1" lang="en-US" sz="1800">
                <a:solidFill>
                  <a:srgbClr val="3F3F3F"/>
                </a:solidFill>
              </a:rPr>
              <a:t>Robert Djurasaj</a:t>
            </a:r>
            <a:endParaRPr b="1" sz="1800">
              <a:solidFill>
                <a:srgbClr val="3F3F3F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</a:pPr>
            <a:r>
              <a:rPr b="1" lang="en-US" sz="1800">
                <a:solidFill>
                  <a:srgbClr val="3F3F3F"/>
                </a:solidFill>
              </a:rPr>
              <a:t>USGS/NGTOC</a:t>
            </a:r>
            <a:endParaRPr b="1" sz="1800">
              <a:solidFill>
                <a:srgbClr val="3F3F3F"/>
              </a:solidFill>
            </a:endParaRPr>
          </a:p>
        </p:txBody>
      </p:sp>
      <p:sp>
        <p:nvSpPr>
          <p:cNvPr id="53" name="Google Shape;53;p5"/>
          <p:cNvSpPr txBox="1"/>
          <p:nvPr>
            <p:ph type="ctrTitle"/>
          </p:nvPr>
        </p:nvSpPr>
        <p:spPr>
          <a:xfrm>
            <a:off x="365625" y="914402"/>
            <a:ext cx="40386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/>
              <a:t>Use of Gitlab CI/CD, AWS CDK and ECS at National Geospatial Technical Operations Center (NGTOC)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br>
              <a:rPr lang="en-US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DevOps Community of Practice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/>
          <p:nvPr>
            <p:ph type="title"/>
          </p:nvPr>
        </p:nvSpPr>
        <p:spPr>
          <a:xfrm>
            <a:off x="498476" y="153008"/>
            <a:ext cx="7556400" cy="111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Gitlab Runner Provisioning</a:t>
            </a:r>
            <a:endParaRPr/>
          </a:p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3">
            <a:alphaModFix/>
          </a:blip>
          <a:srcRect b="0" l="0" r="0" t="1951"/>
          <a:stretch/>
        </p:blipFill>
        <p:spPr>
          <a:xfrm>
            <a:off x="152400" y="1724550"/>
            <a:ext cx="8839202" cy="374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/>
          <p:nvPr/>
        </p:nvSpPr>
        <p:spPr>
          <a:xfrm>
            <a:off x="1880275" y="3773225"/>
            <a:ext cx="1624200" cy="1974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3611450" y="1083325"/>
            <a:ext cx="2014800" cy="1974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NGTOC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Gitlab IaC Runner</a:t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5037775" y="3769175"/>
            <a:ext cx="2014800" cy="19740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</a:t>
            </a: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4578344" y="2017225"/>
            <a:ext cx="1047900" cy="10401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CDK</a:t>
            </a:r>
            <a:endParaRPr/>
          </a:p>
        </p:txBody>
      </p:sp>
      <p:cxnSp>
        <p:nvCxnSpPr>
          <p:cNvPr id="134" name="Google Shape;134;p15"/>
          <p:cNvCxnSpPr>
            <a:stCxn id="130" idx="0"/>
            <a:endCxn id="131" idx="1"/>
          </p:cNvCxnSpPr>
          <p:nvPr/>
        </p:nvCxnSpPr>
        <p:spPr>
          <a:xfrm rot="-5400000">
            <a:off x="2300575" y="2462225"/>
            <a:ext cx="1702800" cy="919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15"/>
          <p:cNvSpPr/>
          <p:nvPr/>
        </p:nvSpPr>
        <p:spPr>
          <a:xfrm>
            <a:off x="5893075" y="4706825"/>
            <a:ext cx="1159500" cy="10401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ECS</a:t>
            </a:r>
            <a:endParaRPr/>
          </a:p>
        </p:txBody>
      </p:sp>
      <p:cxnSp>
        <p:nvCxnSpPr>
          <p:cNvPr id="136" name="Google Shape;136;p15"/>
          <p:cNvCxnSpPr>
            <a:stCxn id="133" idx="3"/>
            <a:endCxn id="132" idx="0"/>
          </p:cNvCxnSpPr>
          <p:nvPr/>
        </p:nvCxnSpPr>
        <p:spPr>
          <a:xfrm>
            <a:off x="5626244" y="2537275"/>
            <a:ext cx="418800" cy="1231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7" name="Google Shape;13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50" y="3391918"/>
            <a:ext cx="769524" cy="7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50" y="4375168"/>
            <a:ext cx="769524" cy="7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50" y="5358418"/>
            <a:ext cx="769524" cy="76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15"/>
          <p:cNvCxnSpPr>
            <a:stCxn id="137" idx="3"/>
            <a:endCxn id="130" idx="1"/>
          </p:cNvCxnSpPr>
          <p:nvPr/>
        </p:nvCxnSpPr>
        <p:spPr>
          <a:xfrm>
            <a:off x="1001574" y="3776668"/>
            <a:ext cx="878700" cy="98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15"/>
          <p:cNvCxnSpPr>
            <a:stCxn id="138" idx="3"/>
            <a:endCxn id="130" idx="1"/>
          </p:cNvCxnSpPr>
          <p:nvPr/>
        </p:nvCxnSpPr>
        <p:spPr>
          <a:xfrm>
            <a:off x="1001574" y="4759918"/>
            <a:ext cx="878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15"/>
          <p:cNvCxnSpPr>
            <a:stCxn id="139" idx="3"/>
            <a:endCxn id="130" idx="1"/>
          </p:cNvCxnSpPr>
          <p:nvPr/>
        </p:nvCxnSpPr>
        <p:spPr>
          <a:xfrm flipH="1" rot="10800000">
            <a:off x="1001574" y="4760368"/>
            <a:ext cx="878700" cy="982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15"/>
          <p:cNvSpPr/>
          <p:nvPr/>
        </p:nvSpPr>
        <p:spPr>
          <a:xfrm>
            <a:off x="3504475" y="3769175"/>
            <a:ext cx="835500" cy="19740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Gitlab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Container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Registry</a:t>
            </a:r>
            <a:endParaRPr sz="1100"/>
          </a:p>
        </p:txBody>
      </p:sp>
      <p:cxnSp>
        <p:nvCxnSpPr>
          <p:cNvPr id="144" name="Google Shape;144;p15"/>
          <p:cNvCxnSpPr>
            <a:stCxn id="135" idx="2"/>
            <a:endCxn id="143" idx="2"/>
          </p:cNvCxnSpPr>
          <p:nvPr/>
        </p:nvCxnSpPr>
        <p:spPr>
          <a:xfrm flipH="1" rot="5400000">
            <a:off x="5195725" y="4469825"/>
            <a:ext cx="3600" cy="2550600"/>
          </a:xfrm>
          <a:prstGeom prst="bentConnector3">
            <a:avLst>
              <a:gd fmla="val -6105769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145" name="Google Shape;145;p15"/>
          <p:cNvSpPr/>
          <p:nvPr/>
        </p:nvSpPr>
        <p:spPr>
          <a:xfrm>
            <a:off x="3339400" y="4070100"/>
            <a:ext cx="398400" cy="24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5"/>
          <p:cNvPicPr preferRelativeResize="0"/>
          <p:nvPr/>
        </p:nvPicPr>
        <p:blipFill rotWithShape="1">
          <a:blip r:embed="rId4">
            <a:alphaModFix/>
          </a:blip>
          <a:srcRect b="0" l="5396" r="4667" t="0"/>
          <a:stretch/>
        </p:blipFill>
        <p:spPr>
          <a:xfrm>
            <a:off x="7237925" y="2394550"/>
            <a:ext cx="1811901" cy="113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15"/>
          <p:cNvCxnSpPr>
            <a:stCxn id="146" idx="2"/>
            <a:endCxn id="135" idx="3"/>
          </p:cNvCxnSpPr>
          <p:nvPr/>
        </p:nvCxnSpPr>
        <p:spPr>
          <a:xfrm rot="5400000">
            <a:off x="6748725" y="3831625"/>
            <a:ext cx="1698900" cy="1091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pic>
        <p:nvPicPr>
          <p:cNvPr id="148" name="Google Shape;14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5675" y="5907875"/>
            <a:ext cx="1861850" cy="930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15"/>
          <p:cNvCxnSpPr>
            <a:stCxn id="148" idx="0"/>
            <a:endCxn id="135" idx="3"/>
          </p:cNvCxnSpPr>
          <p:nvPr/>
        </p:nvCxnSpPr>
        <p:spPr>
          <a:xfrm flipH="1" rot="5400000">
            <a:off x="7254150" y="5025425"/>
            <a:ext cx="681000" cy="1083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pic>
        <p:nvPicPr>
          <p:cNvPr id="150" name="Google Shape;15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0275" y="4375168"/>
            <a:ext cx="1624202" cy="71716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/>
        </p:nvSpPr>
        <p:spPr>
          <a:xfrm>
            <a:off x="1845625" y="3715025"/>
            <a:ext cx="6624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498476" y="153008"/>
            <a:ext cx="7556400" cy="111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Gitlab CI/CD</a:t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 rotWithShape="1">
          <a:blip r:embed="rId3">
            <a:alphaModFix/>
          </a:blip>
          <a:srcRect b="0" l="0" r="0" t="1351"/>
          <a:stretch/>
        </p:blipFill>
        <p:spPr>
          <a:xfrm>
            <a:off x="76200" y="1192800"/>
            <a:ext cx="8839198" cy="516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498476" y="153008"/>
            <a:ext cx="7556400" cy="111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Gitlab CI/CD (cont.)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 rotWithShape="1">
          <a:blip r:embed="rId3">
            <a:alphaModFix/>
          </a:blip>
          <a:srcRect b="0" l="0" r="0" t="1390"/>
          <a:stretch/>
        </p:blipFill>
        <p:spPr>
          <a:xfrm>
            <a:off x="65375" y="1192800"/>
            <a:ext cx="8873975" cy="52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498476" y="153008"/>
            <a:ext cx="7556400" cy="111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Advanced AWS CDK Solutions -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Meta Raster Format (MRF) Processing</a:t>
            </a:r>
            <a:endParaRPr sz="2400"/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3">
            <a:alphaModFix/>
          </a:blip>
          <a:srcRect b="0" l="0" r="3707" t="0"/>
          <a:stretch/>
        </p:blipFill>
        <p:spPr>
          <a:xfrm>
            <a:off x="498475" y="1343525"/>
            <a:ext cx="8375475" cy="489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498476" y="153008"/>
            <a:ext cx="7556400" cy="111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</a:t>
            </a:r>
            <a:endParaRPr/>
          </a:p>
        </p:txBody>
      </p:sp>
      <p:sp>
        <p:nvSpPr>
          <p:cNvPr id="179" name="Google Shape;179;p19"/>
          <p:cNvSpPr txBox="1"/>
          <p:nvPr/>
        </p:nvSpPr>
        <p:spPr>
          <a:xfrm>
            <a:off x="1165675" y="1631925"/>
            <a:ext cx="69747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B5394"/>
                </a:solidFill>
              </a:rPr>
              <a:t>Robert Djurasaj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222222"/>
                </a:solidFill>
              </a:rPr>
              <a:t>Cloud Architect (detail)</a:t>
            </a:r>
            <a:endParaRPr sz="1800"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222222"/>
                </a:solidFill>
              </a:rPr>
              <a:t>Delivery Project Manager</a:t>
            </a:r>
            <a:endParaRPr sz="1800"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00050"/>
                </a:solidFill>
                <a:highlight>
                  <a:srgbClr val="FFFFFF"/>
                </a:highlight>
              </a:rPr>
              <a:t>National Geospatial Technical Operations Center (</a:t>
            </a:r>
            <a:r>
              <a:rPr lang="en-US" sz="1800" u="sng">
                <a:solidFill>
                  <a:srgbClr val="1155CC"/>
                </a:solidFill>
                <a:highlight>
                  <a:srgbClr val="FFFFFF"/>
                </a:highlight>
                <a:hlinkClick r:id="rId3"/>
              </a:rPr>
              <a:t>NGTOC</a:t>
            </a:r>
            <a:r>
              <a:rPr lang="en-US" sz="1800">
                <a:solidFill>
                  <a:srgbClr val="500050"/>
                </a:solidFill>
                <a:highlight>
                  <a:srgbClr val="FFFFFF"/>
                </a:highlight>
              </a:rPr>
              <a:t>)</a:t>
            </a:r>
            <a:endParaRPr sz="1800">
              <a:solidFill>
                <a:srgbClr val="500050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U.S. Geological Survey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222222"/>
                </a:solidFill>
              </a:rPr>
              <a:t>Denver, Colorado</a:t>
            </a:r>
            <a:endParaRPr sz="1800"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222222"/>
                </a:solidFill>
              </a:rPr>
              <a:t>office:  303-202-4538</a:t>
            </a:r>
            <a:endParaRPr sz="1800"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222222"/>
                </a:solidFill>
              </a:rPr>
              <a:t>email: </a:t>
            </a:r>
            <a:r>
              <a:rPr lang="en-US" sz="1800">
                <a:solidFill>
                  <a:srgbClr val="1155CC"/>
                </a:solidFill>
              </a:rPr>
              <a:t>rdjurasaj@usgs.gov</a:t>
            </a:r>
            <a:endParaRPr sz="18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type="title"/>
          </p:nvPr>
        </p:nvSpPr>
        <p:spPr>
          <a:xfrm>
            <a:off x="498476" y="153008"/>
            <a:ext cx="7556400" cy="111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60" name="Google Shape;60;p6"/>
          <p:cNvPicPr preferRelativeResize="0"/>
          <p:nvPr/>
        </p:nvPicPr>
        <p:blipFill rotWithShape="1">
          <a:blip r:embed="rId3">
            <a:alphaModFix/>
          </a:blip>
          <a:srcRect b="7063" l="0" r="0" t="0"/>
          <a:stretch/>
        </p:blipFill>
        <p:spPr>
          <a:xfrm>
            <a:off x="1223975" y="972900"/>
            <a:ext cx="6958874" cy="51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/>
          <p:nvPr>
            <p:ph type="title"/>
          </p:nvPr>
        </p:nvSpPr>
        <p:spPr>
          <a:xfrm>
            <a:off x="498476" y="153008"/>
            <a:ext cx="7556400" cy="111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498476" y="1340070"/>
            <a:ext cx="7556400" cy="478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3375" lvl="0" marL="457200" rtl="0" algn="l">
              <a:spcBef>
                <a:spcPts val="1000"/>
              </a:spcBef>
              <a:spcAft>
                <a:spcPts val="0"/>
              </a:spcAft>
              <a:buSzPts val="1650"/>
              <a:buChar char="■"/>
            </a:pPr>
            <a:r>
              <a:rPr lang="en-US"/>
              <a:t>Gitlab (GitOps)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/>
              <a:t>Infrastructure as Code (IaC) runner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/>
              <a:t>Service catalog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/>
              <a:t>Group runners</a:t>
            </a:r>
            <a:endParaRPr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■"/>
            </a:pPr>
            <a:r>
              <a:rPr lang="en-US"/>
              <a:t>AWS CDK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/>
              <a:t>IaC centric approach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https://aws.amazon.com/cdk/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https://github.com/aws-samples/aws-cdk-examples</a:t>
            </a:r>
            <a:endParaRPr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■"/>
            </a:pPr>
            <a:r>
              <a:rPr lang="en-US"/>
              <a:t>Elastic Container Service (ECS)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/>
              <a:t>Fargate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/>
          <p:nvPr>
            <p:ph type="title"/>
          </p:nvPr>
        </p:nvSpPr>
        <p:spPr>
          <a:xfrm>
            <a:off x="498476" y="153008"/>
            <a:ext cx="7556400" cy="111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Selection</a:t>
            </a:r>
            <a:endParaRPr/>
          </a:p>
        </p:txBody>
      </p:sp>
      <p:sp>
        <p:nvSpPr>
          <p:cNvPr id="74" name="Google Shape;74;p8"/>
          <p:cNvSpPr txBox="1"/>
          <p:nvPr/>
        </p:nvSpPr>
        <p:spPr>
          <a:xfrm>
            <a:off x="301125" y="1942775"/>
            <a:ext cx="5177400" cy="3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Automation mindset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CI/CD centric approach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Minimize human intervention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Infrastructure as Code (IaC)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</a:pPr>
            <a:r>
              <a:rPr lang="en-US" sz="22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Terraform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and/or </a:t>
            </a:r>
            <a:r>
              <a:rPr lang="en-US" sz="22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AWS-CDK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</a:pPr>
            <a:r>
              <a:rPr lang="en-US" sz="22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Packer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</a:pP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Pulumi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Immutable infrastructure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Configuration as Code (CaC)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0500" y="3058074"/>
            <a:ext cx="1904150" cy="187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5525" y="1547663"/>
            <a:ext cx="323850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83188" y="2630650"/>
            <a:ext cx="2733675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79225" y="5099625"/>
            <a:ext cx="2724150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25" y="1228625"/>
            <a:ext cx="8832951" cy="49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/>
          <p:cNvSpPr txBox="1"/>
          <p:nvPr/>
        </p:nvSpPr>
        <p:spPr>
          <a:xfrm>
            <a:off x="6880425" y="6333450"/>
            <a:ext cx="2192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Attribution: @nathanpeck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Icons: Flaticon.com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9"/>
          <p:cNvSpPr txBox="1"/>
          <p:nvPr>
            <p:ph type="title"/>
          </p:nvPr>
        </p:nvSpPr>
        <p:spPr>
          <a:xfrm>
            <a:off x="644601" y="260183"/>
            <a:ext cx="7556400" cy="111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IaC Evolution...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2808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0"/>
          <p:cNvSpPr txBox="1"/>
          <p:nvPr/>
        </p:nvSpPr>
        <p:spPr>
          <a:xfrm>
            <a:off x="6955150" y="6338925"/>
            <a:ext cx="21888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Attribution: @nathanpeck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Icons: Flaticon.com</a:t>
            </a:r>
            <a:endParaRPr/>
          </a:p>
        </p:txBody>
      </p:sp>
      <p:sp>
        <p:nvSpPr>
          <p:cNvPr id="94" name="Google Shape;94;p10"/>
          <p:cNvSpPr txBox="1"/>
          <p:nvPr>
            <p:ph type="title"/>
          </p:nvPr>
        </p:nvSpPr>
        <p:spPr>
          <a:xfrm>
            <a:off x="644601" y="260183"/>
            <a:ext cx="7556400" cy="111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IaC Evolution...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9008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1"/>
          <p:cNvSpPr txBox="1"/>
          <p:nvPr/>
        </p:nvSpPr>
        <p:spPr>
          <a:xfrm>
            <a:off x="6955150" y="6338925"/>
            <a:ext cx="21888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Attribution: @nathanpeck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Icons: Flaticon.com</a:t>
            </a:r>
            <a:endParaRPr/>
          </a:p>
        </p:txBody>
      </p:sp>
      <p:sp>
        <p:nvSpPr>
          <p:cNvPr id="102" name="Google Shape;102;p11"/>
          <p:cNvSpPr txBox="1"/>
          <p:nvPr>
            <p:ph type="title"/>
          </p:nvPr>
        </p:nvSpPr>
        <p:spPr>
          <a:xfrm>
            <a:off x="644601" y="260183"/>
            <a:ext cx="7556400" cy="111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IaC Evolution...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9008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2"/>
          <p:cNvSpPr txBox="1"/>
          <p:nvPr/>
        </p:nvSpPr>
        <p:spPr>
          <a:xfrm>
            <a:off x="6955150" y="6338925"/>
            <a:ext cx="21888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Attribution: @nathanpeck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Icons: Flaticon.com</a:t>
            </a:r>
            <a:endParaRPr/>
          </a:p>
        </p:txBody>
      </p:sp>
      <p:sp>
        <p:nvSpPr>
          <p:cNvPr id="110" name="Google Shape;110;p12"/>
          <p:cNvSpPr txBox="1"/>
          <p:nvPr>
            <p:ph type="title"/>
          </p:nvPr>
        </p:nvSpPr>
        <p:spPr>
          <a:xfrm>
            <a:off x="644601" y="260183"/>
            <a:ext cx="7556400" cy="111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IaC Evolution...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3"/>
          <p:cNvPicPr preferRelativeResize="0"/>
          <p:nvPr/>
        </p:nvPicPr>
        <p:blipFill rotWithShape="1">
          <a:blip r:embed="rId3">
            <a:alphaModFix/>
          </a:blip>
          <a:srcRect b="0" l="3888" r="3088" t="0"/>
          <a:stretch/>
        </p:blipFill>
        <p:spPr>
          <a:xfrm>
            <a:off x="173625" y="1452375"/>
            <a:ext cx="8621200" cy="49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3"/>
          <p:cNvSpPr txBox="1"/>
          <p:nvPr>
            <p:ph type="title"/>
          </p:nvPr>
        </p:nvSpPr>
        <p:spPr>
          <a:xfrm>
            <a:off x="644601" y="260183"/>
            <a:ext cx="7556400" cy="111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infrastructure at a glance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dvantage">
  <a:themeElements>
    <a:clrScheme name="Advantage">
      <a:dk1>
        <a:srgbClr val="000000"/>
      </a:dk1>
      <a:lt1>
        <a:srgbClr val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